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6"/>
  </p:notesMasterIdLst>
  <p:sldIdLst>
    <p:sldId id="258" r:id="rId2"/>
    <p:sldId id="259" r:id="rId3"/>
    <p:sldId id="260" r:id="rId4"/>
    <p:sldId id="265" r:id="rId5"/>
    <p:sldId id="261" r:id="rId6"/>
    <p:sldId id="274" r:id="rId7"/>
    <p:sldId id="268" r:id="rId8"/>
    <p:sldId id="269" r:id="rId9"/>
    <p:sldId id="262" r:id="rId10"/>
    <p:sldId id="264" r:id="rId11"/>
    <p:sldId id="271" r:id="rId12"/>
    <p:sldId id="270" r:id="rId13"/>
    <p:sldId id="272" r:id="rId14"/>
    <p:sldId id="27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4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6F9B7-3BD9-4B09-BF23-32CEF0998739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B5187-86B6-477B-8B65-8B48EEC5A2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0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03211-B18B-477D-A05F-14E4BC8723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24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774680" y="6356350"/>
            <a:ext cx="1437640" cy="365125"/>
          </a:xfrm>
        </p:spPr>
        <p:txBody>
          <a:bodyPr/>
          <a:lstStyle>
            <a:lvl1pPr algn="ctr"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3"/>
          <p:cNvSpPr txBox="1">
            <a:spLocks/>
          </p:cNvSpPr>
          <p:nvPr userDrawn="1"/>
        </p:nvSpPr>
        <p:spPr>
          <a:xfrm>
            <a:off x="10495280" y="6356349"/>
            <a:ext cx="1437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99125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41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46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89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56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35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23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1551290"/>
            <a:ext cx="12200709" cy="3886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8"/>
          <p:cNvSpPr txBox="1">
            <a:spLocks noChangeArrowheads="1"/>
          </p:cNvSpPr>
          <p:nvPr/>
        </p:nvSpPr>
        <p:spPr bwMode="auto">
          <a:xfrm>
            <a:off x="0" y="3114142"/>
            <a:ext cx="12192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A200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Reusing Discriminators for Encoding: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A200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Towards Unsupervised Image-to-Image Translation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A2003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文本框 10"/>
          <p:cNvSpPr txBox="1">
            <a:spLocks noChangeArrowheads="1"/>
          </p:cNvSpPr>
          <p:nvPr/>
        </p:nvSpPr>
        <p:spPr bwMode="auto">
          <a:xfrm>
            <a:off x="3779520" y="4749595"/>
            <a:ext cx="4632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1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胡晟 陈伟杰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1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2020.04.30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1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圆角矩形 11"/>
          <p:cNvSpPr>
            <a:spLocks noChangeArrowheads="1"/>
          </p:cNvSpPr>
          <p:nvPr/>
        </p:nvSpPr>
        <p:spPr bwMode="auto">
          <a:xfrm>
            <a:off x="4058195" y="4749595"/>
            <a:ext cx="4049486" cy="369332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40" y="1678771"/>
            <a:ext cx="1055120" cy="10551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28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Full objective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56705" y="1571106"/>
            <a:ext cx="110808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/>
              <a:t>Discriminators’ final objective: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/>
              <a:t>Generators’ final objective: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78" y="1687440"/>
            <a:ext cx="2200275" cy="52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608" y="2258155"/>
            <a:ext cx="4714875" cy="657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8FF18-0515-C844-9518-6A5F798ECB61}"/>
                  </a:ext>
                </a:extLst>
              </p:cNvPr>
              <p:cNvSpPr txBox="1"/>
              <p:nvPr/>
            </p:nvSpPr>
            <p:spPr>
              <a:xfrm>
                <a:off x="891423" y="3429000"/>
                <a:ext cx="9577943" cy="1306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Where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𝑔𝑎𝑛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𝑔𝑎𝑛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𝑐𝑦𝑐𝑙𝑒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𝑐𝑦𝑐𝑙𝑒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𝑟𝑒𝑐𝑜𝑛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𝑟𝑒𝑐𝑜𝑛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𝑟𝑒𝑐𝑜𝑛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are the trade-off weights (they are fixed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=1,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400" dirty="0"/>
                  <a:t> 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08FF18-0515-C844-9518-6A5F798EC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23" y="3429000"/>
                <a:ext cx="9577943" cy="1306704"/>
              </a:xfrm>
              <a:prstGeom prst="rect">
                <a:avLst/>
              </a:prstGeom>
              <a:blipFill>
                <a:blip r:embed="rId4"/>
                <a:stretch>
                  <a:fillRect l="-927" b="-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51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277292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Decoupled training</a:t>
            </a:r>
            <a:r>
              <a:rPr lang="zh-CN" altLang="en-US" sz="3200" dirty="0"/>
              <a:t> </a:t>
            </a:r>
            <a:r>
              <a:rPr lang="en-US" altLang="zh-CN" sz="3200" dirty="0"/>
              <a:t>experiment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55CAD6-816A-469D-AEAE-B482ACAD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558"/>
            <a:ext cx="7010400" cy="5772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13FFB-57E9-8340-9D39-68B34B5B99A2}"/>
              </a:ext>
            </a:extLst>
          </p:cNvPr>
          <p:cNvSpPr txBox="1"/>
          <p:nvPr/>
        </p:nvSpPr>
        <p:spPr>
          <a:xfrm>
            <a:off x="7972746" y="1284270"/>
            <a:ext cx="36541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NICE-GAN</a:t>
            </a:r>
            <a:r>
              <a:rPr lang="en-US" sz="2000" dirty="0"/>
              <a:t>: </a:t>
            </a:r>
          </a:p>
          <a:p>
            <a:r>
              <a:rPr lang="en-US" sz="2000" dirty="0"/>
              <a:t>decoupled encode with generators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NICE-GAN-1</a:t>
            </a:r>
            <a:r>
              <a:rPr lang="en-US" sz="2000" dirty="0"/>
              <a:t>: </a:t>
            </a:r>
          </a:p>
          <a:p>
            <a:r>
              <a:rPr lang="en-US" sz="2000" dirty="0"/>
              <a:t>jointly trained with generators and discriminators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NICE-GAN-2</a:t>
            </a:r>
            <a:r>
              <a:rPr lang="en-US" sz="2000" dirty="0"/>
              <a:t>: </a:t>
            </a:r>
          </a:p>
          <a:p>
            <a:r>
              <a:rPr lang="en-US" sz="2000" dirty="0"/>
              <a:t>decoupled encode with discriminators (classifiers) </a:t>
            </a:r>
          </a:p>
          <a:p>
            <a:r>
              <a:rPr lang="en-US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95C17-82D8-D74B-B5B2-D4460AE00F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86" y="4693506"/>
            <a:ext cx="5547558" cy="21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0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333616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Results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0B8422-2C55-40AF-B505-2FAFD19F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42" y="918391"/>
            <a:ext cx="9401175" cy="5219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34EDB0-3B64-4874-84D0-9AE23449B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6083"/>
          <a:stretch/>
        </p:blipFill>
        <p:spPr>
          <a:xfrm>
            <a:off x="1379292" y="6138091"/>
            <a:ext cx="9382125" cy="2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5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333616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Results</a:t>
            </a:r>
            <a:endParaRPr lang="zh-CN" altLang="en-US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34EDB0-3B64-4874-84D0-9AE23449B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6083"/>
          <a:stretch/>
        </p:blipFill>
        <p:spPr>
          <a:xfrm>
            <a:off x="1379292" y="6138091"/>
            <a:ext cx="9382125" cy="2182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BD63A6-F0DE-42E8-B134-E7E9451C7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17" y="966016"/>
            <a:ext cx="92964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2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333616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Results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943B30-54C3-4D58-B3DF-003594F5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67121"/>
            <a:ext cx="113538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4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665018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No-Independent-Component-for-Encoding GAN 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5179DB-CCED-4249-9A96-9D076A23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98" y="1515428"/>
            <a:ext cx="6307054" cy="45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8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No-Independent-Component-for-Encoding GAN 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56705" y="1571106"/>
            <a:ext cx="11080866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Three contributions: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/>
              <a:t>Reuse discriminators for encoding for unsupervised image-to-image translation.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/>
              <a:t>Develops a decoupled training paradigm.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/>
              <a:t>Extensive experimental evaluations on several popular benchmarks.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348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Full objective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560EDD-81F2-4A22-A2D3-7D9B6837D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340860"/>
            <a:ext cx="117729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399010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Architecture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23454" y="983785"/>
                <a:ext cx="11080866" cy="678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400" dirty="0"/>
                  <a:t>Multi-scale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altLang="zh-CN" sz="24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400" dirty="0"/>
                  <a:t>Discriminator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400" b="0" dirty="0"/>
                  <a:t> contains two parts: the encoder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400" b="0" dirty="0"/>
                  <a:t> and the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400" dirty="0"/>
                  <a:t>Residual Attention after </a:t>
                </a:r>
                <a:r>
                  <a:rPr lang="en-US" altLang="zh-CN" sz="2400" b="0" dirty="0"/>
                  <a:t>encoder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400" dirty="0"/>
                  <a:t>: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400" dirty="0"/>
                  <a:t>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400" dirty="0"/>
                  <a:t> divided into three sub-classifiers:</a:t>
                </a:r>
              </a:p>
              <a:p>
                <a:pPr marL="800100" lvl="1" indent="-3429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for local scale(10x10)</a:t>
                </a:r>
              </a:p>
              <a:p>
                <a:pPr marL="800100" lvl="1" indent="-3429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zh-CN" sz="2400" dirty="0"/>
                  <a:t> for middle scale(70x70)</a:t>
                </a:r>
              </a:p>
              <a:p>
                <a:pPr marL="800100" lvl="1" indent="-342900">
                  <a:lnSpc>
                    <a:spcPct val="150000"/>
                  </a:lnSpc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dirty="0"/>
                  <a:t> for global scale(286x286)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400" dirty="0"/>
                  <a:t>Generators: 6 residual </a:t>
                </a:r>
                <a:r>
                  <a:rPr lang="en-US" altLang="zh-CN" sz="2400" dirty="0" smtClean="0"/>
                  <a:t>blocks with </a:t>
                </a:r>
                <a:r>
                  <a:rPr lang="en-US" altLang="zh-CN" sz="2400" dirty="0" err="1" smtClean="0"/>
                  <a:t>AdaLIN</a:t>
                </a:r>
                <a:r>
                  <a:rPr lang="en-US" altLang="zh-CN" sz="2400" dirty="0" smtClean="0"/>
                  <a:t>, </a:t>
                </a:r>
                <a:r>
                  <a:rPr lang="en-US" altLang="zh-CN" sz="2400" dirty="0"/>
                  <a:t>2 sub-pixel </a:t>
                </a:r>
                <a:r>
                  <a:rPr lang="en-US" altLang="zh-CN" sz="2400" dirty="0" err="1"/>
                  <a:t>conv</a:t>
                </a:r>
                <a:r>
                  <a:rPr lang="en-US" altLang="zh-CN" sz="2400" dirty="0"/>
                  <a:t> layers for up-sampling</a:t>
                </a:r>
                <a:r>
                  <a:rPr lang="en-US" altLang="zh-CN" sz="2400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/>
                  <a:t>(</a:t>
                </a:r>
                <a:r>
                  <a:rPr lang="en-US" altLang="zh-CN" sz="2400" dirty="0"/>
                  <a:t>U-GAT-IT: Unsupervised Generative Attentional Networks with Adaptive Layer-Instance Normalization for Image-to-Image Translation. ICLR </a:t>
                </a:r>
                <a:r>
                  <a:rPr lang="en-US" altLang="zh-CN" sz="2400" dirty="0" smtClean="0"/>
                  <a:t>2020)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4" y="983785"/>
                <a:ext cx="11080866" cy="6784101"/>
              </a:xfrm>
              <a:prstGeom prst="rect">
                <a:avLst/>
              </a:prstGeom>
              <a:blipFill>
                <a:blip r:embed="rId2"/>
                <a:stretch>
                  <a:fillRect l="-880" r="-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80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B6B2F6-A45C-554C-BCC9-2D0FD9DDD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CC2D36-98DE-4F46-82A8-0C427EB9FF37}"/>
              </a:ext>
            </a:extLst>
          </p:cNvPr>
          <p:cNvGrpSpPr/>
          <p:nvPr/>
        </p:nvGrpSpPr>
        <p:grpSpPr>
          <a:xfrm>
            <a:off x="2027195" y="392876"/>
            <a:ext cx="7969423" cy="6129844"/>
            <a:chOff x="2027195" y="485342"/>
            <a:chExt cx="7969423" cy="61298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7CE8B5-F319-C14E-AFD3-7182C5657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6104" y="947007"/>
              <a:ext cx="5790514" cy="56681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B982E2-3520-0644-B4B0-5861D38B8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7195" y="1714500"/>
              <a:ext cx="2082800" cy="1714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412163-0208-A840-BA29-45C3F87D7456}"/>
                </a:ext>
              </a:extLst>
            </p:cNvPr>
            <p:cNvSpPr txBox="1"/>
            <p:nvPr/>
          </p:nvSpPr>
          <p:spPr>
            <a:xfrm>
              <a:off x="7327557" y="2536918"/>
              <a:ext cx="1050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pool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112C34-DD3C-AB43-A8F3-ACC398DF9A98}"/>
                </a:ext>
              </a:extLst>
            </p:cNvPr>
            <p:cNvSpPr txBox="1"/>
            <p:nvPr/>
          </p:nvSpPr>
          <p:spPr>
            <a:xfrm>
              <a:off x="7444946" y="1999392"/>
              <a:ext cx="815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FC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809708-03BB-9D44-8A5F-4BBD3C4A26F3}"/>
                    </a:ext>
                  </a:extLst>
                </p:cNvPr>
                <p:cNvSpPr txBox="1"/>
                <p:nvPr/>
              </p:nvSpPr>
              <p:spPr>
                <a:xfrm>
                  <a:off x="8625016" y="2230225"/>
                  <a:ext cx="790832" cy="532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b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809708-03BB-9D44-8A5F-4BBD3C4A2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016" y="2230225"/>
                  <a:ext cx="790832" cy="5329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C31BFA-7943-5D43-BE54-4B3816444336}"/>
                    </a:ext>
                  </a:extLst>
                </p:cNvPr>
                <p:cNvSpPr txBox="1"/>
                <p:nvPr/>
              </p:nvSpPr>
              <p:spPr>
                <a:xfrm>
                  <a:off x="8600302" y="3598915"/>
                  <a:ext cx="790832" cy="532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b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4C31BFA-7943-5D43-BE54-4B38164443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302" y="3598915"/>
                  <a:ext cx="790832" cy="5329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69DF7EF-C2BB-CA40-9860-87B8BD1E0E9E}"/>
                    </a:ext>
                  </a:extLst>
                </p:cNvPr>
                <p:cNvSpPr txBox="1"/>
                <p:nvPr/>
              </p:nvSpPr>
              <p:spPr>
                <a:xfrm>
                  <a:off x="8482916" y="4865281"/>
                  <a:ext cx="790832" cy="532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69DF7EF-C2BB-CA40-9860-87B8BD1E0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2916" y="4865281"/>
                  <a:ext cx="790832" cy="53296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5F0CB-989B-AA4A-AFC8-1B15D8761A5B}"/>
                </a:ext>
              </a:extLst>
            </p:cNvPr>
            <p:cNvSpPr txBox="1"/>
            <p:nvPr/>
          </p:nvSpPr>
          <p:spPr>
            <a:xfrm>
              <a:off x="5850926" y="485342"/>
              <a:ext cx="2526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Hidden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Vector</a:t>
              </a:r>
              <a:r>
                <a:rPr lang="zh-CN" altLang="en-US" sz="2400" b="1" dirty="0"/>
                <a:t> </a:t>
              </a:r>
              <a:r>
                <a:rPr lang="en-US" altLang="zh-CN" sz="2400" b="1" i="1" dirty="0"/>
                <a:t>z</a:t>
              </a:r>
              <a:endParaRPr lang="en-US" sz="2400" b="1" i="1" dirty="0"/>
            </a:p>
          </p:txBody>
        </p:sp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395C573F-397E-B849-B9C1-75547CA429A2}"/>
                </a:ext>
              </a:extLst>
            </p:cNvPr>
            <p:cNvSpPr/>
            <p:nvPr/>
          </p:nvSpPr>
          <p:spPr>
            <a:xfrm flipH="1">
              <a:off x="7234881" y="1040196"/>
              <a:ext cx="420130" cy="98064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52C05A-9FF1-7B41-829C-42C8F14BDC15}"/>
                </a:ext>
              </a:extLst>
            </p:cNvPr>
            <p:cNvSpPr txBox="1"/>
            <p:nvPr/>
          </p:nvSpPr>
          <p:spPr>
            <a:xfrm>
              <a:off x="7642657" y="955311"/>
              <a:ext cx="16310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/>
                <a:t>FC.parameter</a:t>
              </a:r>
              <a:endParaRPr lang="en-US" sz="20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2A75FF-B4B9-534D-B6A6-E1E2D9285342}"/>
                </a:ext>
              </a:extLst>
            </p:cNvPr>
            <p:cNvSpPr txBox="1"/>
            <p:nvPr/>
          </p:nvSpPr>
          <p:spPr>
            <a:xfrm>
              <a:off x="7475840" y="3420253"/>
              <a:ext cx="1198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conv2d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AF2B9B-6E7E-2C40-942E-CA0CC717B464}"/>
                </a:ext>
              </a:extLst>
            </p:cNvPr>
            <p:cNvSpPr txBox="1"/>
            <p:nvPr/>
          </p:nvSpPr>
          <p:spPr>
            <a:xfrm>
              <a:off x="7587053" y="4584260"/>
              <a:ext cx="1198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conv2d</a:t>
              </a:r>
            </a:p>
          </p:txBody>
        </p:sp>
      </p:grpSp>
      <p:sp>
        <p:nvSpPr>
          <p:cNvPr id="16" name="文本框 4">
            <a:extLst>
              <a:ext uri="{FF2B5EF4-FFF2-40B4-BE49-F238E27FC236}">
                <a16:creationId xmlns:a16="http://schemas.microsoft.com/office/drawing/2014/main" id="{5091F299-23F6-C247-A3FB-03523AFDF537}"/>
              </a:ext>
            </a:extLst>
          </p:cNvPr>
          <p:cNvSpPr txBox="1"/>
          <p:nvPr/>
        </p:nvSpPr>
        <p:spPr>
          <a:xfrm>
            <a:off x="497378" y="463157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Discriminator Architecture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8436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399010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Architecture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31" y="1382910"/>
            <a:ext cx="10724050" cy="4574315"/>
          </a:xfrm>
          <a:prstGeom prst="rect">
            <a:avLst/>
          </a:prstGeom>
        </p:spPr>
      </p:pic>
      <p:sp>
        <p:nvSpPr>
          <p:cNvPr id="10" name="左弧形箭头 9"/>
          <p:cNvSpPr/>
          <p:nvPr/>
        </p:nvSpPr>
        <p:spPr>
          <a:xfrm>
            <a:off x="694592" y="3974123"/>
            <a:ext cx="184639" cy="545123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左弧形箭头 10"/>
          <p:cNvSpPr/>
          <p:nvPr/>
        </p:nvSpPr>
        <p:spPr>
          <a:xfrm>
            <a:off x="589085" y="3978519"/>
            <a:ext cx="316523" cy="1081454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上箭头 17"/>
          <p:cNvSpPr/>
          <p:nvPr/>
        </p:nvSpPr>
        <p:spPr>
          <a:xfrm>
            <a:off x="11218985" y="1951892"/>
            <a:ext cx="269996" cy="1798027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779368" y="1556238"/>
            <a:ext cx="121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Generator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0447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399010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Architecture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90" y="1339551"/>
            <a:ext cx="9320579" cy="48992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69377" y="6121310"/>
            <a:ext cx="977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AdaLIN</a:t>
            </a:r>
            <a:r>
              <a:rPr lang="en-US" altLang="zh-CN" dirty="0" smtClean="0"/>
              <a:t>: adaptive layer-instance normalization. U-GAT-IT</a:t>
            </a:r>
            <a:r>
              <a:rPr lang="en-US" altLang="zh-CN" dirty="0"/>
              <a:t>: Unsupervised Generative Attentional Networks with Adaptive Layer-Instance Normalization for Image-to-Image </a:t>
            </a:r>
            <a:r>
              <a:rPr lang="en-US" altLang="zh-CN" dirty="0" smtClean="0"/>
              <a:t>Translation. ICLR 2020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37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81149" y="514684"/>
                <a:ext cx="1085642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/>
                  <a:t>NICE-GAN: Decoupled Training</a:t>
                </a:r>
              </a:p>
              <a:p>
                <a:r>
                  <a:rPr lang="en-US" altLang="zh-CN" sz="3200" dirty="0"/>
                  <a:t>           </a:t>
                </a:r>
                <a:r>
                  <a:rPr lang="en-US" altLang="zh-CN" sz="2800" dirty="0"/>
                  <a:t>——decouple the training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from that of the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9" y="514684"/>
                <a:ext cx="10856422" cy="1077218"/>
              </a:xfrm>
              <a:prstGeom prst="rect">
                <a:avLst/>
              </a:prstGeom>
              <a:blipFill>
                <a:blip r:embed="rId2"/>
                <a:stretch>
                  <a:fillRect l="-1461" t="-7345" b="-12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56705" y="1571106"/>
                <a:ext cx="11080866" cy="4889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dirty="0"/>
                  <a:t>Three Losses: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800" dirty="0"/>
                  <a:t>Adversarial loss.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800" dirty="0"/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800" dirty="0"/>
                  <a:t>,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2800" dirty="0"/>
                  <a:t> while maximizing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𝑔𝑎𝑛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US" altLang="zh-CN" sz="2800" dirty="0"/>
                  <a:t> 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800" dirty="0"/>
                  <a:t>Cycle-consistency loss.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800" dirty="0"/>
                  <a:t>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sz="2800" dirty="0"/>
                  <a:t>Reconstruction loss.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800" dirty="0"/>
                  <a:t>Frozen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" y="1571106"/>
                <a:ext cx="11080866" cy="4889544"/>
              </a:xfrm>
              <a:prstGeom prst="rect">
                <a:avLst/>
              </a:prstGeom>
              <a:blipFill>
                <a:blip r:embed="rId3"/>
                <a:stretch>
                  <a:fillRect l="-1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5" y="1697911"/>
            <a:ext cx="4981575" cy="1266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439" y="3944087"/>
            <a:ext cx="6124575" cy="866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439" y="5243390"/>
            <a:ext cx="48863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5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清风素材 https://12sc.taobao.com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172</Words>
  <Application>Microsoft Office PowerPoint</Application>
  <PresentationFormat>宽屏</PresentationFormat>
  <Paragraphs>73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宋体</vt:lpstr>
      <vt:lpstr>微软雅黑</vt:lpstr>
      <vt:lpstr>Arial</vt:lpstr>
      <vt:lpstr>Calibri</vt:lpstr>
      <vt:lpstr>Cambria Math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1</dc:creator>
  <cp:lastModifiedBy>胡 1</cp:lastModifiedBy>
  <cp:revision>19</cp:revision>
  <dcterms:created xsi:type="dcterms:W3CDTF">2020-04-28T09:29:26Z</dcterms:created>
  <dcterms:modified xsi:type="dcterms:W3CDTF">2020-05-14T08:56:54Z</dcterms:modified>
</cp:coreProperties>
</file>